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2" r:id="rId2"/>
    <p:sldId id="317"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18" r:id="rId17"/>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C37DA610-FDEF-4C4B-AD09-39B31DA9428B}" type="datetimeFigureOut">
              <a:rPr lang="en-US" smtClean="0"/>
              <a:t>3/10/2017</a:t>
            </a:fld>
            <a:endParaRPr lang="en-US" dirty="0"/>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6E6D8F62-F7A5-4B1E-928F-F8909F4CF994}" type="slidenum">
              <a:rPr lang="en-US" smtClean="0"/>
              <a:t>‹#›</a:t>
            </a:fld>
            <a:endParaRPr lang="en-US" dirty="0"/>
          </a:p>
        </p:txBody>
      </p:sp>
    </p:spTree>
    <p:extLst>
      <p:ext uri="{BB962C8B-B14F-4D97-AF65-F5344CB8AC3E}">
        <p14:creationId xmlns:p14="http://schemas.microsoft.com/office/powerpoint/2010/main" val="3545259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36F289C0-FB56-4BF6-AC09-8B8AEFAD4517}" type="datetimeFigureOut">
              <a:rPr lang="en-US" smtClean="0"/>
              <a:t>3/10/2017</a:t>
            </a:fld>
            <a:endParaRPr lang="en-US" dirty="0"/>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312AE71C-4C64-4705-A131-9F29E36A2547}" type="slidenum">
              <a:rPr lang="en-US" smtClean="0"/>
              <a:t>‹#›</a:t>
            </a:fld>
            <a:endParaRPr lang="en-US" dirty="0"/>
          </a:p>
        </p:txBody>
      </p:sp>
    </p:spTree>
    <p:extLst>
      <p:ext uri="{BB962C8B-B14F-4D97-AF65-F5344CB8AC3E}">
        <p14:creationId xmlns:p14="http://schemas.microsoft.com/office/powerpoint/2010/main" val="2820354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82E86F1-ABAF-42AA-8C4E-4F874B04842E}" type="slidenum">
              <a:rPr lang="en-US"/>
              <a:pPr/>
              <a:t>1</a:t>
            </a:fld>
            <a:endParaRPr lang="en-US" dirty="0"/>
          </a:p>
        </p:txBody>
      </p:sp>
      <p:sp>
        <p:nvSpPr>
          <p:cNvPr id="720898" name="Rectangle 2"/>
          <p:cNvSpPr txBox="1">
            <a:spLocks noGrp="1" noRot="1" noChangeAspect="1" noChangeArrowheads="1" noTextEdit="1"/>
          </p:cNvSpPr>
          <p:nvPr>
            <p:ph type="sldImg"/>
          </p:nvPr>
        </p:nvSpPr>
        <p:spPr>
          <a:xfrm>
            <a:off x="900113" y="739775"/>
            <a:ext cx="4935537" cy="3702050"/>
          </a:xfrm>
          <a:ln/>
        </p:spPr>
      </p:sp>
      <p:sp>
        <p:nvSpPr>
          <p:cNvPr id="720899" name="Rectangle 3"/>
          <p:cNvSpPr txBox="1">
            <a:spLocks noGrp="1" noChangeArrowheads="1"/>
          </p:cNvSpPr>
          <p:nvPr>
            <p:ph type="body" idx="1"/>
          </p:nvPr>
        </p:nvSpPr>
        <p:spPr>
          <a:xfrm>
            <a:off x="673577" y="4688007"/>
            <a:ext cx="5388610" cy="4441270"/>
          </a:xfrm>
          <a:noFill/>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2930822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341154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79456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87200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4138104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429432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192678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301401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118829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348886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F1351-B91E-4816-B60B-E5E9FEB99768}"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461A82-9AE6-4071-AE24-04520402A490}" type="slidenum">
              <a:rPr lang="en-US" smtClean="0"/>
              <a:t>‹#›</a:t>
            </a:fld>
            <a:endParaRPr lang="en-US" dirty="0"/>
          </a:p>
        </p:txBody>
      </p:sp>
    </p:spTree>
    <p:extLst>
      <p:ext uri="{BB962C8B-B14F-4D97-AF65-F5344CB8AC3E}">
        <p14:creationId xmlns:p14="http://schemas.microsoft.com/office/powerpoint/2010/main" val="362271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F1351-B91E-4816-B60B-E5E9FEB99768}" type="datetimeFigureOut">
              <a:rPr lang="en-US" smtClean="0"/>
              <a:t>3/10/2017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61A82-9AE6-4071-AE24-04520402A490}" type="slidenum">
              <a:rPr lang="en-US" smtClean="0"/>
              <a:t>‹#›</a:t>
            </a:fld>
            <a:endParaRPr lang="en-US" dirty="0"/>
          </a:p>
        </p:txBody>
      </p:sp>
    </p:spTree>
    <p:extLst>
      <p:ext uri="{BB962C8B-B14F-4D97-AF65-F5344CB8AC3E}">
        <p14:creationId xmlns:p14="http://schemas.microsoft.com/office/powerpoint/2010/main" val="1000106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98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17" name="Rectangle 2"/>
          <p:cNvSpPr txBox="1">
            <a:spLocks noChangeArrowheads="1"/>
          </p:cNvSpPr>
          <p:nvPr/>
        </p:nvSpPr>
        <p:spPr>
          <a:xfrm>
            <a:off x="990600" y="990600"/>
            <a:ext cx="74676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Prospective Strategies of Research in Ayurveda</a:t>
            </a:r>
            <a:endParaRPr lang="en-US" sz="3000" b="1" dirty="0">
              <a:solidFill>
                <a:srgbClr val="FF0000"/>
              </a:solidFill>
            </a:endParaRPr>
          </a:p>
        </p:txBody>
      </p:sp>
      <p:sp>
        <p:nvSpPr>
          <p:cNvPr id="18" name="Rectangle 2"/>
          <p:cNvSpPr txBox="1">
            <a:spLocks noChangeArrowheads="1"/>
          </p:cNvSpPr>
          <p:nvPr/>
        </p:nvSpPr>
        <p:spPr>
          <a:xfrm>
            <a:off x="1013460" y="2209800"/>
            <a:ext cx="7467600" cy="68580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0000FF"/>
                </a:solidFill>
              </a:rPr>
              <a:t>Orientation Training on Research Management and Personality Development of New R.Os of CCRAS</a:t>
            </a:r>
            <a:endParaRPr lang="en-US" sz="3200" b="1" dirty="0" smtClean="0">
              <a:solidFill>
                <a:srgbClr val="0000FF"/>
              </a:solidFill>
            </a:endParaRPr>
          </a:p>
        </p:txBody>
      </p:sp>
      <p:sp>
        <p:nvSpPr>
          <p:cNvPr id="19" name="Rectangle 2"/>
          <p:cNvSpPr txBox="1">
            <a:spLocks noChangeArrowheads="1"/>
          </p:cNvSpPr>
          <p:nvPr/>
        </p:nvSpPr>
        <p:spPr>
          <a:xfrm>
            <a:off x="990600" y="4267200"/>
            <a:ext cx="7467600" cy="12192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00FF"/>
                </a:solidFill>
              </a:rPr>
              <a:t>Dr. S.K. Sharma</a:t>
            </a:r>
            <a:r>
              <a:rPr lang="en-US" sz="2000" b="1" dirty="0" smtClean="0">
                <a:solidFill>
                  <a:srgbClr val="0000FF"/>
                </a:solidFill>
              </a:rPr>
              <a:t>,</a:t>
            </a:r>
          </a:p>
          <a:p>
            <a:r>
              <a:rPr lang="en-US" sz="2000" b="1" dirty="0" smtClean="0">
                <a:solidFill>
                  <a:srgbClr val="0000FF"/>
                </a:solidFill>
              </a:rPr>
              <a:t>M.D. (Ay.), Ph.D</a:t>
            </a:r>
            <a:r>
              <a:rPr lang="en-US" sz="2000" b="1" dirty="0" smtClean="0">
                <a:solidFill>
                  <a:srgbClr val="0000FF"/>
                </a:solidFill>
              </a:rPr>
              <a:t>.</a:t>
            </a:r>
          </a:p>
          <a:p>
            <a:r>
              <a:rPr lang="en-US" sz="2000" b="1" dirty="0" smtClean="0">
                <a:solidFill>
                  <a:srgbClr val="0000FF"/>
                </a:solidFill>
              </a:rPr>
              <a:t>M.A. Health Management Policy &amp; Planning (Leads England)</a:t>
            </a:r>
            <a:endParaRPr lang="en-US" sz="2000" b="1" dirty="0" smtClean="0">
              <a:solidFill>
                <a:srgbClr val="0000FF"/>
              </a:solidFill>
            </a:endParaRPr>
          </a:p>
          <a:p>
            <a:r>
              <a:rPr lang="en-US" sz="2000" b="1" dirty="0" smtClean="0">
                <a:solidFill>
                  <a:srgbClr val="0000FF"/>
                </a:solidFill>
              </a:rPr>
              <a:t>Ex-Advisor Ayurveda-AYUSH GOI</a:t>
            </a:r>
          </a:p>
          <a:p>
            <a:r>
              <a:rPr lang="en-US" sz="2000" b="1" dirty="0" smtClean="0">
                <a:solidFill>
                  <a:srgbClr val="0000FF"/>
                </a:solidFill>
              </a:rPr>
              <a:t>Mobile : +91-9868400224, 8894600199</a:t>
            </a:r>
          </a:p>
          <a:p>
            <a:r>
              <a:rPr lang="en-US" sz="2000" b="1" dirty="0" smtClean="0">
                <a:solidFill>
                  <a:srgbClr val="0000FF"/>
                </a:solidFill>
              </a:rPr>
              <a:t>Email : drsharmask52@gmail.com</a:t>
            </a:r>
            <a:endParaRPr lang="en-US" sz="2000" b="1" dirty="0">
              <a:solidFill>
                <a:srgbClr val="0000FF"/>
              </a:solidFill>
            </a:endParaRPr>
          </a:p>
        </p:txBody>
      </p:sp>
      <p:sp>
        <p:nvSpPr>
          <p:cNvPr id="7" name="Rectangle 2"/>
          <p:cNvSpPr txBox="1">
            <a:spLocks noChangeArrowheads="1"/>
          </p:cNvSpPr>
          <p:nvPr/>
        </p:nvSpPr>
        <p:spPr>
          <a:xfrm>
            <a:off x="1066800" y="2899410"/>
            <a:ext cx="7467600" cy="6858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smtClean="0">
                <a:solidFill>
                  <a:srgbClr val="0000FF"/>
                </a:solidFill>
              </a:rPr>
              <a:t>16</a:t>
            </a:r>
            <a:r>
              <a:rPr lang="en-US" sz="2500" b="1" baseline="30000" dirty="0" smtClean="0">
                <a:solidFill>
                  <a:srgbClr val="0000FF"/>
                </a:solidFill>
              </a:rPr>
              <a:t>th</a:t>
            </a:r>
            <a:r>
              <a:rPr lang="en-US" sz="2500" b="1" dirty="0" smtClean="0">
                <a:solidFill>
                  <a:srgbClr val="0000FF"/>
                </a:solidFill>
              </a:rPr>
              <a:t> March</a:t>
            </a:r>
            <a:r>
              <a:rPr lang="en-US" sz="2500" b="1" dirty="0" smtClean="0">
                <a:solidFill>
                  <a:srgbClr val="0000FF"/>
                </a:solidFill>
              </a:rPr>
              <a:t> </a:t>
            </a:r>
            <a:r>
              <a:rPr lang="en-US" sz="2500" b="1" dirty="0" smtClean="0">
                <a:solidFill>
                  <a:srgbClr val="0000FF"/>
                </a:solidFill>
              </a:rPr>
              <a:t>2017</a:t>
            </a:r>
            <a:endParaRPr lang="en-US" sz="3200" b="1" dirty="0" smtClean="0">
              <a:solidFill>
                <a:srgbClr val="0000FF"/>
              </a:solidFill>
            </a:endParaRPr>
          </a:p>
        </p:txBody>
      </p:sp>
    </p:spTree>
    <p:extLst>
      <p:ext uri="{BB962C8B-B14F-4D97-AF65-F5344CB8AC3E}">
        <p14:creationId xmlns:p14="http://schemas.microsoft.com/office/powerpoint/2010/main" val="1113543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0000"/>
                </a:solidFill>
              </a:rPr>
              <a:t>O</a:t>
            </a:r>
            <a:r>
              <a:rPr lang="en-US" sz="3000" b="1" dirty="0" smtClean="0">
                <a:solidFill>
                  <a:srgbClr val="FF0000"/>
                </a:solidFill>
              </a:rPr>
              <a:t>pportunities</a:t>
            </a:r>
            <a:endParaRPr lang="en-US" sz="1800" b="1" dirty="0">
              <a:solidFill>
                <a:srgbClr val="FF0000"/>
              </a:solidFill>
            </a:endParaRPr>
          </a:p>
        </p:txBody>
      </p:sp>
      <p:sp>
        <p:nvSpPr>
          <p:cNvPr id="6" name="Rectangle 2"/>
          <p:cNvSpPr txBox="1">
            <a:spLocks noChangeArrowheads="1"/>
          </p:cNvSpPr>
          <p:nvPr/>
        </p:nvSpPr>
        <p:spPr>
          <a:xfrm>
            <a:off x="381000" y="1371600"/>
            <a:ext cx="8458200" cy="4724400"/>
          </a:xfrm>
          <a:prstGeom prst="rect">
            <a:avLst/>
          </a:prstGeom>
        </p:spPr>
        <p:txBody>
          <a:bodyP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4"/>
            </a:pPr>
            <a:r>
              <a:rPr lang="en-US" sz="4000" dirty="0" smtClean="0">
                <a:solidFill>
                  <a:srgbClr val="0000FF"/>
                </a:solidFill>
              </a:rPr>
              <a:t>High cost of allopathic drug and treatment provides an opportunity for Ayurveda to develop and promote cost effective treatment.</a:t>
            </a:r>
          </a:p>
          <a:p>
            <a:pPr marL="514350" indent="-514350" algn="just">
              <a:buAutoNum type="arabicPeriod" startAt="4"/>
            </a:pPr>
            <a:r>
              <a:rPr lang="en-US" sz="4000" dirty="0" smtClean="0">
                <a:solidFill>
                  <a:srgbClr val="0000FF"/>
                </a:solidFill>
              </a:rPr>
              <a:t>Research on medicinal plants to develop new species with valuable molecules.</a:t>
            </a:r>
          </a:p>
          <a:p>
            <a:pPr marL="514350" indent="-514350" algn="just">
              <a:buAutoNum type="arabicPeriod" startAt="4"/>
            </a:pPr>
            <a:r>
              <a:rPr lang="en-US" sz="4000" dirty="0" smtClean="0">
                <a:solidFill>
                  <a:srgbClr val="0000FF"/>
                </a:solidFill>
              </a:rPr>
              <a:t>Research and drug standardization.</a:t>
            </a:r>
          </a:p>
          <a:p>
            <a:pPr marL="514350" indent="-514350" algn="just">
              <a:buAutoNum type="arabicPeriod" startAt="4"/>
            </a:pPr>
            <a:r>
              <a:rPr lang="en-US" sz="4000" dirty="0" smtClean="0">
                <a:solidFill>
                  <a:srgbClr val="0000FF"/>
                </a:solidFill>
              </a:rPr>
              <a:t>Research in manufacturing technology of drugs.</a:t>
            </a:r>
          </a:p>
          <a:p>
            <a:pPr marL="514350" indent="-514350" algn="just">
              <a:buAutoNum type="arabicPeriod" startAt="4"/>
            </a:pPr>
            <a:r>
              <a:rPr lang="en-US" sz="4000" dirty="0" smtClean="0">
                <a:solidFill>
                  <a:srgbClr val="0000FF"/>
                </a:solidFill>
              </a:rPr>
              <a:t>Collaborative research with industries and other R&amp;D institutions for win-win situation.</a:t>
            </a:r>
          </a:p>
          <a:p>
            <a:pPr marL="514350" indent="-514350" algn="just">
              <a:buAutoNum type="arabicPeriod" startAt="4"/>
            </a:pPr>
            <a:r>
              <a:rPr lang="en-US" sz="4000" dirty="0" smtClean="0">
                <a:solidFill>
                  <a:srgbClr val="0000FF"/>
                </a:solidFill>
              </a:rPr>
              <a:t>Ayurveda for school health program for children.</a:t>
            </a:r>
          </a:p>
          <a:p>
            <a:pPr marL="514350" indent="-514350" algn="just">
              <a:buAutoNum type="arabicPeriod" startAt="4"/>
            </a:pPr>
            <a:r>
              <a:rPr lang="en-US" sz="4000" dirty="0" smtClean="0">
                <a:solidFill>
                  <a:srgbClr val="0000FF"/>
                </a:solidFill>
              </a:rPr>
              <a:t>Ayurveda for national health programs like </a:t>
            </a:r>
            <a:r>
              <a:rPr lang="en-US" sz="4000" dirty="0" smtClean="0">
                <a:solidFill>
                  <a:srgbClr val="0000FF"/>
                </a:solidFill>
              </a:rPr>
              <a:t>Anaemia</a:t>
            </a:r>
            <a:r>
              <a:rPr lang="en-US" sz="4000" dirty="0" smtClean="0">
                <a:solidFill>
                  <a:srgbClr val="0000FF"/>
                </a:solidFill>
              </a:rPr>
              <a:t>, diabetes, cardio vascular diseases.</a:t>
            </a:r>
          </a:p>
          <a:p>
            <a:pPr marL="514350" indent="-514350" algn="just">
              <a:buAutoNum type="arabicPeriod" startAt="4"/>
            </a:pPr>
            <a:r>
              <a:rPr lang="en-US" sz="4000" dirty="0" smtClean="0">
                <a:solidFill>
                  <a:srgbClr val="0000FF"/>
                </a:solidFill>
              </a:rPr>
              <a:t>Research to develop low cost Ayurvedic methods of diagnosis.</a:t>
            </a:r>
          </a:p>
          <a:p>
            <a:pPr marL="514350" indent="-514350" algn="just">
              <a:buAutoNum type="arabicPeriod" startAt="4"/>
            </a:pPr>
            <a:r>
              <a:rPr lang="en-US" sz="4000" dirty="0" smtClean="0">
                <a:solidFill>
                  <a:srgbClr val="0000FF"/>
                </a:solidFill>
              </a:rPr>
              <a:t>Research in food incompatibilities of modern time responsible for many diseases.</a:t>
            </a:r>
          </a:p>
          <a:p>
            <a:pPr marL="514350" indent="-514350" algn="just">
              <a:buAutoNum type="arabicPeriod" startAt="4"/>
            </a:pPr>
            <a:r>
              <a:rPr lang="en-US" sz="4000" dirty="0" smtClean="0">
                <a:solidFill>
                  <a:srgbClr val="0000FF"/>
                </a:solidFill>
              </a:rPr>
              <a:t>Research in </a:t>
            </a:r>
            <a:r>
              <a:rPr lang="en-US" sz="4000" dirty="0" smtClean="0">
                <a:solidFill>
                  <a:srgbClr val="0000FF"/>
                </a:solidFill>
              </a:rPr>
              <a:t>prakriti</a:t>
            </a:r>
            <a:r>
              <a:rPr lang="en-US" sz="4000" dirty="0" smtClean="0">
                <a:solidFill>
                  <a:srgbClr val="0000FF"/>
                </a:solidFill>
              </a:rPr>
              <a:t> </a:t>
            </a:r>
            <a:r>
              <a:rPr lang="en-US" sz="4000" dirty="0" smtClean="0">
                <a:solidFill>
                  <a:srgbClr val="0000FF"/>
                </a:solidFill>
              </a:rPr>
              <a:t>vigyan</a:t>
            </a:r>
            <a:r>
              <a:rPr lang="en-US" sz="4000" dirty="0" smtClean="0">
                <a:solidFill>
                  <a:srgbClr val="0000FF"/>
                </a:solidFill>
              </a:rPr>
              <a:t>(body mind constitutions) and its application in prevention and disease management.</a:t>
            </a:r>
          </a:p>
          <a:p>
            <a:pPr marL="514350" indent="-514350" algn="just">
              <a:buAutoNum type="arabicPeriod" startAt="10"/>
            </a:pPr>
            <a:endParaRPr lang="en-US" sz="32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48878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0000"/>
                </a:solidFill>
              </a:rPr>
              <a:t>O</a:t>
            </a:r>
            <a:r>
              <a:rPr lang="en-US" sz="3000" b="1" dirty="0" smtClean="0">
                <a:solidFill>
                  <a:srgbClr val="FF0000"/>
                </a:solidFill>
              </a:rPr>
              <a:t>pportunities</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14"/>
            </a:pPr>
            <a:r>
              <a:rPr lang="en-US" sz="3200" dirty="0" smtClean="0">
                <a:solidFill>
                  <a:srgbClr val="0000FF"/>
                </a:solidFill>
              </a:rPr>
              <a:t>Research in </a:t>
            </a:r>
            <a:r>
              <a:rPr lang="en-US" sz="3200" dirty="0" smtClean="0">
                <a:solidFill>
                  <a:srgbClr val="0000FF"/>
                </a:solidFill>
              </a:rPr>
              <a:t>bhasma</a:t>
            </a:r>
            <a:r>
              <a:rPr lang="en-US" sz="3200" dirty="0" smtClean="0">
                <a:solidFill>
                  <a:srgbClr val="0000FF"/>
                </a:solidFill>
              </a:rPr>
              <a:t> and </a:t>
            </a:r>
            <a:r>
              <a:rPr lang="en-US" sz="3200" dirty="0" smtClean="0">
                <a:solidFill>
                  <a:srgbClr val="0000FF"/>
                </a:solidFill>
              </a:rPr>
              <a:t>herbo</a:t>
            </a:r>
            <a:r>
              <a:rPr lang="en-US" sz="3200" dirty="0" smtClean="0">
                <a:solidFill>
                  <a:srgbClr val="0000FF"/>
                </a:solidFill>
              </a:rPr>
              <a:t> mineral formulations manufacturing technologies.</a:t>
            </a:r>
          </a:p>
          <a:p>
            <a:pPr marL="514350" indent="-514350" algn="just">
              <a:buAutoNum type="arabicPeriod" startAt="14"/>
            </a:pPr>
            <a:r>
              <a:rPr lang="en-US" sz="3200" dirty="0" smtClean="0">
                <a:solidFill>
                  <a:srgbClr val="0000FF"/>
                </a:solidFill>
              </a:rPr>
              <a:t>Rasa </a:t>
            </a:r>
            <a:r>
              <a:rPr lang="en-US" sz="3200" dirty="0" smtClean="0">
                <a:solidFill>
                  <a:srgbClr val="0000FF"/>
                </a:solidFill>
              </a:rPr>
              <a:t>aushadhies</a:t>
            </a:r>
            <a:r>
              <a:rPr lang="en-US" sz="3200" dirty="0" smtClean="0">
                <a:solidFill>
                  <a:srgbClr val="0000FF"/>
                </a:solidFill>
              </a:rPr>
              <a:t> for the diseases like cancer.</a:t>
            </a:r>
          </a:p>
          <a:p>
            <a:pPr marL="514350" indent="-514350" algn="just">
              <a:buAutoNum type="arabicPeriod" startAt="14"/>
            </a:pPr>
            <a:r>
              <a:rPr lang="en-US" sz="3200" dirty="0" smtClean="0">
                <a:solidFill>
                  <a:srgbClr val="0000FF"/>
                </a:solidFill>
              </a:rPr>
              <a:t>Kshar sutra for wound management and diabetic foot.</a:t>
            </a:r>
          </a:p>
          <a:p>
            <a:pPr marL="514350" indent="-514350" algn="just">
              <a:buAutoNum type="arabicPeriod" startAt="14"/>
            </a:pPr>
            <a:r>
              <a:rPr lang="en-US" sz="3200" dirty="0" smtClean="0">
                <a:solidFill>
                  <a:srgbClr val="0000FF"/>
                </a:solidFill>
              </a:rPr>
              <a:t>Documentations of new plants for medicinal use.</a:t>
            </a:r>
          </a:p>
          <a:p>
            <a:pPr marL="514350" indent="-514350" algn="just">
              <a:buAutoNum type="arabicPeriod" startAt="14"/>
            </a:pPr>
            <a:r>
              <a:rPr lang="en-US" sz="3200" dirty="0" smtClean="0">
                <a:solidFill>
                  <a:srgbClr val="0000FF"/>
                </a:solidFill>
              </a:rPr>
              <a:t>Research on Ayurveda based Nutraceuticals and food supplements, cosmetics etc.</a:t>
            </a:r>
          </a:p>
          <a:p>
            <a:pPr marL="514350" indent="-514350" algn="just">
              <a:buAutoNum type="arabicPeriod" startAt="14"/>
            </a:pPr>
            <a:r>
              <a:rPr lang="en-US" sz="3200" dirty="0" smtClean="0">
                <a:solidFill>
                  <a:srgbClr val="0000FF"/>
                </a:solidFill>
              </a:rPr>
              <a:t>Plant based new molecule development,  bioactivity for various disorders.</a:t>
            </a:r>
          </a:p>
          <a:p>
            <a:pPr marL="514350" indent="-514350" algn="just">
              <a:buAutoNum type="arabicPeriod" startAt="14"/>
            </a:pPr>
            <a:r>
              <a:rPr lang="en-US" sz="3200" dirty="0" smtClean="0">
                <a:solidFill>
                  <a:srgbClr val="0000FF"/>
                </a:solidFill>
              </a:rPr>
              <a:t>Epigenetics and genetics disorders.</a:t>
            </a:r>
          </a:p>
        </p:txBody>
      </p:sp>
    </p:spTree>
    <p:extLst>
      <p:ext uri="{BB962C8B-B14F-4D97-AF65-F5344CB8AC3E}">
        <p14:creationId xmlns:p14="http://schemas.microsoft.com/office/powerpoint/2010/main" val="3423347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0000"/>
                </a:solidFill>
              </a:rPr>
              <a:t>T</a:t>
            </a:r>
            <a:r>
              <a:rPr lang="en-US" sz="3000" b="1" dirty="0" smtClean="0">
                <a:solidFill>
                  <a:srgbClr val="FF0000"/>
                </a:solidFill>
              </a:rPr>
              <a:t>hreats</a:t>
            </a:r>
            <a:endParaRPr lang="en-US" sz="1800" b="1" dirty="0">
              <a:solidFill>
                <a:srgbClr val="FF0000"/>
              </a:solidFill>
            </a:endParaRPr>
          </a:p>
        </p:txBody>
      </p:sp>
      <p:sp>
        <p:nvSpPr>
          <p:cNvPr id="6" name="Rectangle 2"/>
          <p:cNvSpPr txBox="1">
            <a:spLocks noChangeArrowheads="1"/>
          </p:cNvSpPr>
          <p:nvPr/>
        </p:nvSpPr>
        <p:spPr>
          <a:xfrm>
            <a:off x="228600" y="1066800"/>
            <a:ext cx="8610600" cy="4724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lphaUcPeriod"/>
            </a:pPr>
            <a:r>
              <a:rPr lang="en-US" sz="2000" b="1" dirty="0" smtClean="0">
                <a:solidFill>
                  <a:srgbClr val="0000FF"/>
                </a:solidFill>
              </a:rPr>
              <a:t>Internal threats.</a:t>
            </a:r>
          </a:p>
          <a:p>
            <a:pPr marL="514350" indent="-514350" algn="just">
              <a:buAutoNum type="alphaUcPeriod"/>
            </a:pPr>
            <a:r>
              <a:rPr lang="en-US" sz="2000" b="1" dirty="0" smtClean="0">
                <a:solidFill>
                  <a:srgbClr val="0000FF"/>
                </a:solidFill>
              </a:rPr>
              <a:t>External threats.</a:t>
            </a:r>
          </a:p>
          <a:p>
            <a:pPr marL="514350" indent="-514350" algn="just">
              <a:buAutoNum type="arabicPeriod"/>
            </a:pPr>
            <a:r>
              <a:rPr lang="en-US" sz="2000" dirty="0" smtClean="0">
                <a:solidFill>
                  <a:srgbClr val="0000FF"/>
                </a:solidFill>
              </a:rPr>
              <a:t>Our own teaching, training and research institute and system may not improve as seen in last few decades.</a:t>
            </a:r>
          </a:p>
          <a:p>
            <a:pPr marL="514350" indent="-514350" algn="just">
              <a:buAutoNum type="arabicPeriod"/>
            </a:pPr>
            <a:r>
              <a:rPr lang="en-US" sz="2000" dirty="0" smtClean="0">
                <a:solidFill>
                  <a:srgbClr val="0000FF"/>
                </a:solidFill>
              </a:rPr>
              <a:t>Govt. policy and support is </a:t>
            </a:r>
            <a:r>
              <a:rPr lang="en-US" sz="2000" dirty="0" smtClean="0">
                <a:solidFill>
                  <a:srgbClr val="0000FF"/>
                </a:solidFill>
              </a:rPr>
              <a:t>inbigous</a:t>
            </a:r>
            <a:r>
              <a:rPr lang="en-US" sz="2000" dirty="0">
                <a:solidFill>
                  <a:srgbClr val="0000FF"/>
                </a:solidFill>
              </a:rPr>
              <a:t> </a:t>
            </a:r>
            <a:r>
              <a:rPr lang="en-US" sz="2000" dirty="0" smtClean="0">
                <a:solidFill>
                  <a:srgbClr val="0000FF"/>
                </a:solidFill>
              </a:rPr>
              <a:t>and may not improve in near future.</a:t>
            </a:r>
          </a:p>
          <a:p>
            <a:pPr marL="514350" indent="-514350" algn="just">
              <a:buAutoNum type="arabicPeriod"/>
            </a:pPr>
            <a:r>
              <a:rPr lang="en-US" sz="2000" dirty="0" smtClean="0">
                <a:solidFill>
                  <a:srgbClr val="0000FF"/>
                </a:solidFill>
              </a:rPr>
              <a:t>Our technical person are not very good administrator, managers and lack leadership qualities.</a:t>
            </a:r>
          </a:p>
          <a:p>
            <a:pPr marL="514350" indent="-514350" algn="just">
              <a:buAutoNum type="arabicPeriod"/>
            </a:pPr>
            <a:r>
              <a:rPr lang="en-US" sz="2000" dirty="0" smtClean="0">
                <a:solidFill>
                  <a:srgbClr val="0000FF"/>
                </a:solidFill>
              </a:rPr>
              <a:t>Dominance of </a:t>
            </a:r>
            <a:r>
              <a:rPr lang="en-US" sz="2000" dirty="0" smtClean="0">
                <a:solidFill>
                  <a:srgbClr val="0000FF"/>
                </a:solidFill>
              </a:rPr>
              <a:t>burocracy</a:t>
            </a:r>
            <a:r>
              <a:rPr lang="en-US" sz="2000" dirty="0" smtClean="0">
                <a:solidFill>
                  <a:srgbClr val="0000FF"/>
                </a:solidFill>
              </a:rPr>
              <a:t> may continue in the same way and lack continuity in research activities. </a:t>
            </a:r>
          </a:p>
          <a:p>
            <a:pPr marL="514350" indent="-514350" algn="just">
              <a:buAutoNum type="arabicPeriod"/>
            </a:pPr>
            <a:r>
              <a:rPr lang="en-US" sz="2000" dirty="0" smtClean="0">
                <a:solidFill>
                  <a:srgbClr val="0000FF"/>
                </a:solidFill>
              </a:rPr>
              <a:t>Peripheral research institutions may not improve in infrastructure and management.</a:t>
            </a:r>
          </a:p>
          <a:p>
            <a:pPr marL="514350" indent="-514350" algn="just">
              <a:buAutoNum type="arabicPeriod"/>
            </a:pPr>
            <a:r>
              <a:rPr lang="en-US" sz="2000" dirty="0" smtClean="0">
                <a:solidFill>
                  <a:srgbClr val="0000FF"/>
                </a:solidFill>
              </a:rPr>
              <a:t>Allopathic drug lobby may become more active to sabotage the Ayurvedic initiative for research developments e.g. industry funded publication of </a:t>
            </a:r>
            <a:r>
              <a:rPr lang="en-US" sz="2000" dirty="0">
                <a:solidFill>
                  <a:srgbClr val="0000FF"/>
                </a:solidFill>
              </a:rPr>
              <a:t>J</a:t>
            </a:r>
            <a:r>
              <a:rPr lang="en-US" sz="2000" dirty="0" smtClean="0">
                <a:solidFill>
                  <a:srgbClr val="0000FF"/>
                </a:solidFill>
              </a:rPr>
              <a:t>ama</a:t>
            </a:r>
            <a:r>
              <a:rPr lang="en-US" sz="2000" dirty="0" smtClean="0">
                <a:solidFill>
                  <a:srgbClr val="0000FF"/>
                </a:solidFill>
              </a:rPr>
              <a:t> article of </a:t>
            </a:r>
            <a:r>
              <a:rPr lang="en-US" sz="2000" dirty="0" smtClean="0">
                <a:solidFill>
                  <a:srgbClr val="0000FF"/>
                </a:solidFill>
              </a:rPr>
              <a:t>Sapar</a:t>
            </a:r>
            <a:r>
              <a:rPr lang="en-US" sz="2000" dirty="0" smtClean="0">
                <a:solidFill>
                  <a:srgbClr val="0000FF"/>
                </a:solidFill>
              </a:rPr>
              <a:t> on Heavy metal contaminated in Ayurvedic medicines.</a:t>
            </a:r>
          </a:p>
          <a:p>
            <a:pPr marL="514350" indent="-514350" algn="just">
              <a:buAutoNum type="arabicPeriod"/>
            </a:pPr>
            <a:r>
              <a:rPr lang="en-US" sz="2000" dirty="0" smtClean="0">
                <a:solidFill>
                  <a:srgbClr val="0000FF"/>
                </a:solidFill>
              </a:rPr>
              <a:t>With the growth of Ayurvedic sectors professional rivalry of allopathic professional may grow fast.</a:t>
            </a: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1559364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0000"/>
                </a:solidFill>
              </a:rPr>
              <a:t>T</a:t>
            </a:r>
            <a:r>
              <a:rPr lang="en-US" sz="3000" b="1" dirty="0" smtClean="0">
                <a:solidFill>
                  <a:srgbClr val="FF0000"/>
                </a:solidFill>
              </a:rPr>
              <a:t>hreats</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8"/>
            </a:pPr>
            <a:r>
              <a:rPr lang="en-US" sz="3200" dirty="0" smtClean="0">
                <a:solidFill>
                  <a:srgbClr val="0000FF"/>
                </a:solidFill>
              </a:rPr>
              <a:t>Our own research institutions and lab setup may not improve even after investment due to lack of research guidelines and motivation.</a:t>
            </a:r>
          </a:p>
          <a:p>
            <a:pPr marL="514350" indent="-514350" algn="just">
              <a:buAutoNum type="arabicPeriod" startAt="8"/>
            </a:pPr>
            <a:r>
              <a:rPr lang="en-US" sz="3200" dirty="0" smtClean="0">
                <a:solidFill>
                  <a:srgbClr val="0000FF"/>
                </a:solidFill>
              </a:rPr>
              <a:t>Our experts and trained man power may leave Ayurvedic sector and join other research institution for better carrier and prospective.</a:t>
            </a:r>
          </a:p>
          <a:p>
            <a:pPr marL="514350" indent="-514350" algn="just">
              <a:buAutoNum type="arabicPeriod" startAt="8"/>
            </a:pPr>
            <a:r>
              <a:rPr lang="en-US" sz="3200" dirty="0" smtClean="0">
                <a:solidFill>
                  <a:srgbClr val="0000FF"/>
                </a:solidFill>
              </a:rPr>
              <a:t>Due to constant resistance and humiliation of our senior research persons, they may breakdown and loose interest in Ayurveda sector.</a:t>
            </a:r>
          </a:p>
        </p:txBody>
      </p:sp>
    </p:spTree>
    <p:extLst>
      <p:ext uri="{BB962C8B-B14F-4D97-AF65-F5344CB8AC3E}">
        <p14:creationId xmlns:p14="http://schemas.microsoft.com/office/powerpoint/2010/main" val="3922917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Solution and Way Ahead</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a:pPr>
            <a:r>
              <a:rPr lang="en-US" sz="3200" dirty="0" smtClean="0">
                <a:solidFill>
                  <a:srgbClr val="0000FF"/>
                </a:solidFill>
              </a:rPr>
              <a:t>H.R. is most important player. Therefore select recruit the meritorious person and appoint in relevant speciality institutions.</a:t>
            </a:r>
          </a:p>
          <a:p>
            <a:pPr marL="514350" indent="-514350" algn="just">
              <a:buAutoNum type="arabicPeriod"/>
            </a:pPr>
            <a:r>
              <a:rPr lang="en-US" sz="3200" dirty="0" smtClean="0">
                <a:solidFill>
                  <a:srgbClr val="0000FF"/>
                </a:solidFill>
              </a:rPr>
              <a:t>Short term and long term training programs.</a:t>
            </a:r>
          </a:p>
          <a:p>
            <a:pPr marL="514350" indent="-514350" algn="just">
              <a:buAutoNum type="arabicPeriod"/>
            </a:pPr>
            <a:r>
              <a:rPr lang="en-US" sz="3200" dirty="0" smtClean="0">
                <a:solidFill>
                  <a:srgbClr val="0000FF"/>
                </a:solidFill>
              </a:rPr>
              <a:t>Foundation training course for researchers from various fields joining CCRAS. Introduction of Science to Ayurveda Researchers and Ayurveda introduction to Basic Scientists to understand each other.</a:t>
            </a:r>
          </a:p>
          <a:p>
            <a:pPr marL="514350" indent="-514350" algn="just">
              <a:buAutoNum type="arabicPeriod"/>
            </a:pPr>
            <a:r>
              <a:rPr lang="en-US" sz="3200" dirty="0" smtClean="0">
                <a:solidFill>
                  <a:srgbClr val="0000FF"/>
                </a:solidFill>
              </a:rPr>
              <a:t>One year, two year fellowship.</a:t>
            </a:r>
          </a:p>
          <a:p>
            <a:pPr marL="514350" indent="-514350" algn="just">
              <a:buAutoNum type="arabicPeriod"/>
            </a:pPr>
            <a:r>
              <a:rPr lang="en-US" sz="3200" dirty="0" smtClean="0">
                <a:solidFill>
                  <a:srgbClr val="0000FF"/>
                </a:solidFill>
              </a:rPr>
              <a:t>Regroups probation period, proper assessment.</a:t>
            </a:r>
          </a:p>
          <a:p>
            <a:pPr marL="514350" indent="-514350" algn="just">
              <a:buAutoNum type="arabicPeriod"/>
            </a:pPr>
            <a:r>
              <a:rPr lang="en-US" sz="3200" dirty="0" smtClean="0">
                <a:solidFill>
                  <a:srgbClr val="0000FF"/>
                </a:solidFill>
              </a:rPr>
              <a:t>Incentives to hard workers and dis-incentives to the others.   </a:t>
            </a:r>
          </a:p>
        </p:txBody>
      </p:sp>
    </p:spTree>
    <p:extLst>
      <p:ext uri="{BB962C8B-B14F-4D97-AF65-F5344CB8AC3E}">
        <p14:creationId xmlns:p14="http://schemas.microsoft.com/office/powerpoint/2010/main" val="419053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Solution and Way Ahead</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7"/>
            </a:pPr>
            <a:r>
              <a:rPr lang="en-US" sz="3200" dirty="0" smtClean="0">
                <a:solidFill>
                  <a:srgbClr val="0000FF"/>
                </a:solidFill>
              </a:rPr>
              <a:t>Identify most potential area of research in limited number.</a:t>
            </a:r>
          </a:p>
          <a:p>
            <a:pPr marL="514350" indent="-514350" algn="just">
              <a:buAutoNum type="arabicPeriod" startAt="7"/>
            </a:pPr>
            <a:r>
              <a:rPr lang="en-US" sz="3200" dirty="0" smtClean="0">
                <a:solidFill>
                  <a:srgbClr val="0000FF"/>
                </a:solidFill>
              </a:rPr>
              <a:t>Develop a culture of team work in a synergistic way.</a:t>
            </a:r>
          </a:p>
          <a:p>
            <a:pPr marL="514350" indent="-514350" algn="just">
              <a:buAutoNum type="arabicPeriod" startAt="7"/>
            </a:pPr>
            <a:r>
              <a:rPr lang="en-US" sz="3200" dirty="0" smtClean="0">
                <a:solidFill>
                  <a:srgbClr val="0000FF"/>
                </a:solidFill>
              </a:rPr>
              <a:t>Adopt latest and appropriate technology of research.</a:t>
            </a:r>
          </a:p>
          <a:p>
            <a:pPr marL="514350" indent="-514350" algn="just">
              <a:buAutoNum type="arabicPeriod" startAt="7"/>
            </a:pPr>
            <a:r>
              <a:rPr lang="en-US" sz="3200" dirty="0" smtClean="0">
                <a:solidFill>
                  <a:srgbClr val="0000FF"/>
                </a:solidFill>
              </a:rPr>
              <a:t>Fixed targets of annual progress right from publications of research papers, filing of patents, product development, transfer of technology and marketing of research products to get royalty for the council and researchers.</a:t>
            </a:r>
          </a:p>
          <a:p>
            <a:pPr marL="514350" indent="-514350" algn="just">
              <a:buAutoNum type="arabicPeriod" startAt="7"/>
            </a:pPr>
            <a:r>
              <a:rPr lang="en-US" sz="3200" dirty="0" smtClean="0">
                <a:solidFill>
                  <a:srgbClr val="0000FF"/>
                </a:solidFill>
              </a:rPr>
              <a:t>Formulate proper posting and transfer policy for research personals.</a:t>
            </a:r>
          </a:p>
        </p:txBody>
      </p:sp>
    </p:spTree>
    <p:extLst>
      <p:ext uri="{BB962C8B-B14F-4D97-AF65-F5344CB8AC3E}">
        <p14:creationId xmlns:p14="http://schemas.microsoft.com/office/powerpoint/2010/main" val="440956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828800"/>
            <a:ext cx="6553200" cy="2646878"/>
          </a:xfrm>
          <a:prstGeom prst="rect">
            <a:avLst/>
          </a:prstGeom>
          <a:noFill/>
          <a:ln>
            <a:solidFill>
              <a:srgbClr val="FF0000"/>
            </a:solidFill>
          </a:ln>
          <a:effectLst>
            <a:outerShdw blurRad="50800" dist="38100" algn="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lIns="91440" tIns="45720" rIns="91440" bIns="45720">
            <a:spAutoFit/>
          </a:bodyPr>
          <a:lstStyle/>
          <a:p>
            <a:pPr algn="ctr"/>
            <a:r>
              <a:rPr lang="en-US" sz="166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Thanks</a:t>
            </a:r>
            <a:endParaRPr lang="en-US" sz="5400" b="1" cap="none" spc="0" dirty="0">
              <a:ln w="1905"/>
              <a:solidFill>
                <a:srgbClr val="FF0000"/>
              </a:solidFill>
              <a:effectLst>
                <a:innerShdw blurRad="69850" dist="43180" dir="5400000">
                  <a:srgbClr val="000000">
                    <a:alpha val="65000"/>
                  </a:srgbClr>
                </a:innerShdw>
              </a:effectLst>
            </a:endParaRPr>
          </a:p>
        </p:txBody>
      </p:sp>
      <p:pic>
        <p:nvPicPr>
          <p:cNvPr id="5" name="Picture 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828800"/>
            <a:ext cx="990600" cy="8588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5937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SWOT Analysis of Research in Ayurveda</a:t>
            </a:r>
            <a:endParaRPr lang="en-US" sz="30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200000"/>
              </a:lnSpc>
            </a:pPr>
            <a:r>
              <a:rPr lang="en-US" sz="3200" b="1" dirty="0" smtClean="0">
                <a:solidFill>
                  <a:srgbClr val="0000FF"/>
                </a:solidFill>
              </a:rPr>
              <a:t>S – Strengths of Ayurveda</a:t>
            </a:r>
          </a:p>
          <a:p>
            <a:pPr algn="just">
              <a:lnSpc>
                <a:spcPct val="200000"/>
              </a:lnSpc>
            </a:pPr>
            <a:r>
              <a:rPr lang="en-US" sz="3200" b="1" dirty="0" smtClean="0">
                <a:solidFill>
                  <a:srgbClr val="0000FF"/>
                </a:solidFill>
              </a:rPr>
              <a:t>W- Weaknesses of Ayurveda</a:t>
            </a:r>
          </a:p>
          <a:p>
            <a:pPr algn="just">
              <a:lnSpc>
                <a:spcPct val="200000"/>
              </a:lnSpc>
            </a:pPr>
            <a:r>
              <a:rPr lang="en-US" sz="3200" b="1" dirty="0" smtClean="0">
                <a:solidFill>
                  <a:srgbClr val="0000FF"/>
                </a:solidFill>
              </a:rPr>
              <a:t>O- Opportunities for Ayurveda</a:t>
            </a:r>
          </a:p>
          <a:p>
            <a:pPr algn="just">
              <a:lnSpc>
                <a:spcPct val="200000"/>
              </a:lnSpc>
            </a:pPr>
            <a:r>
              <a:rPr lang="en-US" sz="3200" b="1" dirty="0" smtClean="0">
                <a:solidFill>
                  <a:srgbClr val="0000FF"/>
                </a:solidFill>
              </a:rPr>
              <a:t>T- Threats for Ayurveda</a:t>
            </a:r>
            <a:endParaRPr lang="en-US" sz="3200" b="1" dirty="0" smtClean="0">
              <a:solidFill>
                <a:srgbClr val="0000FF"/>
              </a:solidFill>
            </a:endParaRPr>
          </a:p>
        </p:txBody>
      </p:sp>
    </p:spTree>
    <p:extLst>
      <p:ext uri="{BB962C8B-B14F-4D97-AF65-F5344CB8AC3E}">
        <p14:creationId xmlns:p14="http://schemas.microsoft.com/office/powerpoint/2010/main" val="198703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Strengths of Ayurveda</a:t>
            </a:r>
            <a:endParaRPr lang="en-US" sz="30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a:pPr>
            <a:r>
              <a:rPr lang="en-US" sz="3200" dirty="0" smtClean="0">
                <a:solidFill>
                  <a:srgbClr val="0000FF"/>
                </a:solidFill>
              </a:rPr>
              <a:t>Complete Systems of Health for Physical Mental &amp; Spiritual well being.</a:t>
            </a:r>
          </a:p>
          <a:p>
            <a:pPr marL="514350" indent="-514350" algn="just">
              <a:buAutoNum type="arabicPeriod"/>
            </a:pPr>
            <a:r>
              <a:rPr lang="en-US" sz="3200" dirty="0" smtClean="0">
                <a:solidFill>
                  <a:srgbClr val="0000FF"/>
                </a:solidFill>
              </a:rPr>
              <a:t>Ayurveda for Promotional Health.</a:t>
            </a:r>
          </a:p>
          <a:p>
            <a:pPr marL="514350" indent="-514350" algn="just">
              <a:buAutoNum type="arabicPeriod"/>
            </a:pPr>
            <a:r>
              <a:rPr lang="en-US" sz="3200" dirty="0" smtClean="0">
                <a:solidFill>
                  <a:srgbClr val="0000FF"/>
                </a:solidFill>
              </a:rPr>
              <a:t>Ayurveda for Preventive Health care.</a:t>
            </a:r>
          </a:p>
          <a:p>
            <a:pPr marL="514350" indent="-514350" algn="just">
              <a:buAutoNum type="arabicPeriod"/>
            </a:pPr>
            <a:r>
              <a:rPr lang="en-US" sz="3200" dirty="0" smtClean="0">
                <a:solidFill>
                  <a:srgbClr val="0000FF"/>
                </a:solidFill>
              </a:rPr>
              <a:t>Ayurveda Treatment for surgical disorders.</a:t>
            </a:r>
          </a:p>
          <a:p>
            <a:pPr marL="514350" indent="-514350" algn="just">
              <a:buAutoNum type="arabicPeriod"/>
            </a:pPr>
            <a:r>
              <a:rPr lang="en-US" sz="3200" dirty="0" smtClean="0">
                <a:solidFill>
                  <a:srgbClr val="0000FF"/>
                </a:solidFill>
              </a:rPr>
              <a:t>Ayurveda for post surgery conditions.</a:t>
            </a:r>
          </a:p>
          <a:p>
            <a:pPr marL="514350" indent="-514350" algn="just">
              <a:buAutoNum type="arabicPeriod"/>
            </a:pPr>
            <a:r>
              <a:rPr lang="en-US" sz="3200" dirty="0" smtClean="0">
                <a:solidFill>
                  <a:srgbClr val="0000FF"/>
                </a:solidFill>
              </a:rPr>
              <a:t>Ayurveda as adjuvant therapy.</a:t>
            </a:r>
          </a:p>
          <a:p>
            <a:pPr marL="514350" indent="-514350" algn="just">
              <a:buAutoNum type="arabicPeriod"/>
            </a:pPr>
            <a:r>
              <a:rPr lang="en-US" sz="3200" dirty="0" smtClean="0">
                <a:solidFill>
                  <a:srgbClr val="0000FF"/>
                </a:solidFill>
              </a:rPr>
              <a:t>Pathya-Apathya</a:t>
            </a:r>
            <a:r>
              <a:rPr lang="en-US" sz="3200" dirty="0" smtClean="0">
                <a:solidFill>
                  <a:srgbClr val="0000FF"/>
                </a:solidFill>
              </a:rPr>
              <a:t> concept of health.</a:t>
            </a:r>
          </a:p>
          <a:p>
            <a:pPr marL="514350" indent="-514350" algn="just">
              <a:buAutoNum type="arabicPeriod"/>
            </a:pPr>
            <a:r>
              <a:rPr lang="en-US" sz="3200" dirty="0" smtClean="0">
                <a:solidFill>
                  <a:srgbClr val="0000FF"/>
                </a:solidFill>
              </a:rPr>
              <a:t>Ayurveda based Nutraceuticals</a:t>
            </a:r>
            <a:endParaRPr lang="en-US" sz="32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30736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Strengths of Ayurveda</a:t>
            </a:r>
            <a:endParaRPr lang="en-US" sz="3000" b="1" dirty="0">
              <a:solidFill>
                <a:srgbClr val="FF0000"/>
              </a:solidFill>
            </a:endParaRPr>
          </a:p>
        </p:txBody>
      </p:sp>
      <p:sp>
        <p:nvSpPr>
          <p:cNvPr id="6" name="Rectangle 2"/>
          <p:cNvSpPr txBox="1">
            <a:spLocks noChangeArrowheads="1"/>
          </p:cNvSpPr>
          <p:nvPr/>
        </p:nvSpPr>
        <p:spPr>
          <a:xfrm>
            <a:off x="609601" y="1524000"/>
            <a:ext cx="8075612" cy="46482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9"/>
            </a:pPr>
            <a:r>
              <a:rPr lang="en-US" sz="3400" dirty="0" smtClean="0">
                <a:solidFill>
                  <a:srgbClr val="0000FF"/>
                </a:solidFill>
              </a:rPr>
              <a:t>Ayurveda for lifestyle disorder.</a:t>
            </a:r>
          </a:p>
          <a:p>
            <a:pPr marL="514350" indent="-514350" algn="just">
              <a:buAutoNum type="arabicPeriod" startAt="9"/>
            </a:pPr>
            <a:r>
              <a:rPr lang="en-US" sz="3400" dirty="0" smtClean="0">
                <a:solidFill>
                  <a:srgbClr val="0000FF"/>
                </a:solidFill>
              </a:rPr>
              <a:t>Ayurveda medicines are soft suitable for children, women and elderly people.</a:t>
            </a:r>
          </a:p>
          <a:p>
            <a:pPr marL="514350" indent="-514350" algn="just">
              <a:buAutoNum type="arabicPeriod" startAt="9"/>
            </a:pPr>
            <a:r>
              <a:rPr lang="en-US" sz="3400" dirty="0" smtClean="0">
                <a:solidFill>
                  <a:srgbClr val="0000FF"/>
                </a:solidFill>
              </a:rPr>
              <a:t>Ayurveda medicine has minimum side effects, but has side benefits.</a:t>
            </a:r>
          </a:p>
          <a:p>
            <a:pPr marL="514350" indent="-514350" algn="just">
              <a:buAutoNum type="arabicPeriod" startAt="9"/>
            </a:pPr>
            <a:r>
              <a:rPr lang="en-US" sz="3400" dirty="0" smtClean="0">
                <a:solidFill>
                  <a:srgbClr val="0000FF"/>
                </a:solidFill>
              </a:rPr>
              <a:t>Ayurveda has very high social and culture support.</a:t>
            </a:r>
          </a:p>
          <a:p>
            <a:pPr marL="514350" indent="-514350" algn="just">
              <a:buAutoNum type="arabicPeriod" startAt="9"/>
            </a:pPr>
            <a:r>
              <a:rPr lang="en-US" sz="3400" dirty="0" smtClean="0">
                <a:solidFill>
                  <a:srgbClr val="0000FF"/>
                </a:solidFill>
              </a:rPr>
              <a:t>Ayurveda Nutraceuticals, food supplements, toiletries</a:t>
            </a:r>
            <a:r>
              <a:rPr lang="en-US" sz="3400" dirty="0" smtClean="0">
                <a:solidFill>
                  <a:srgbClr val="0000FF"/>
                </a:solidFill>
              </a:rPr>
              <a:t>.</a:t>
            </a:r>
          </a:p>
          <a:p>
            <a:pPr marL="514350" indent="-514350" algn="just">
              <a:buAutoNum type="arabicPeriod" startAt="9"/>
            </a:pPr>
            <a:r>
              <a:rPr lang="en-US" sz="3400" dirty="0" smtClean="0">
                <a:solidFill>
                  <a:srgbClr val="0000FF"/>
                </a:solidFill>
              </a:rPr>
              <a:t>Scope of research for new molecule with bio-activity.</a:t>
            </a:r>
          </a:p>
          <a:p>
            <a:pPr marL="514350" indent="-514350" algn="just">
              <a:buAutoNum type="arabicPeriod" startAt="9"/>
            </a:pPr>
            <a:r>
              <a:rPr lang="en-US" sz="3400" dirty="0" smtClean="0">
                <a:solidFill>
                  <a:srgbClr val="0000FF"/>
                </a:solidFill>
              </a:rPr>
              <a:t>Epigenetics and genetics related research areas.</a:t>
            </a:r>
          </a:p>
          <a:p>
            <a:pPr marL="514350" indent="-514350" algn="just">
              <a:buAutoNum type="arabicPeriod" startAt="9"/>
            </a:pPr>
            <a:r>
              <a:rPr lang="en-US" sz="3400" dirty="0" smtClean="0">
                <a:solidFill>
                  <a:srgbClr val="0000FF"/>
                </a:solidFill>
              </a:rPr>
              <a:t>Favorable trend of political support at top National level by </a:t>
            </a:r>
            <a:r>
              <a:rPr lang="en-US" sz="3400" dirty="0" smtClean="0">
                <a:solidFill>
                  <a:srgbClr val="0000FF"/>
                </a:solidFill>
              </a:rPr>
              <a:t>Hon’ble</a:t>
            </a:r>
            <a:r>
              <a:rPr lang="en-US" sz="3400" dirty="0" smtClean="0">
                <a:solidFill>
                  <a:srgbClr val="0000FF"/>
                </a:solidFill>
              </a:rPr>
              <a:t> Prime Minister.</a:t>
            </a:r>
          </a:p>
          <a:p>
            <a:pPr marL="514350" indent="-514350" algn="just">
              <a:buAutoNum type="arabicPeriod" startAt="9"/>
            </a:pPr>
            <a:endParaRPr lang="en-US" sz="32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396412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Strengths of Ayurveda        </a:t>
            </a:r>
            <a:r>
              <a:rPr lang="en-US" sz="1800" dirty="0" smtClean="0">
                <a:solidFill>
                  <a:srgbClr val="FF0000"/>
                </a:solidFill>
              </a:rPr>
              <a:t>Cont</a:t>
            </a:r>
            <a:r>
              <a:rPr lang="en-US" sz="1800" dirty="0" smtClean="0">
                <a:solidFill>
                  <a:srgbClr val="FF0000"/>
                </a:solidFill>
              </a:rPr>
              <a:t>….</a:t>
            </a:r>
            <a:endParaRPr lang="en-US" sz="1800" dirty="0">
              <a:solidFill>
                <a:srgbClr val="FF0000"/>
              </a:solidFill>
            </a:endParaRPr>
          </a:p>
        </p:txBody>
      </p:sp>
      <p:sp>
        <p:nvSpPr>
          <p:cNvPr id="6" name="Rectangle 2"/>
          <p:cNvSpPr txBox="1">
            <a:spLocks noChangeArrowheads="1"/>
          </p:cNvSpPr>
          <p:nvPr/>
        </p:nvSpPr>
        <p:spPr>
          <a:xfrm>
            <a:off x="228600" y="1295400"/>
            <a:ext cx="8610600" cy="4495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17"/>
            </a:pPr>
            <a:r>
              <a:rPr lang="en-US" sz="2200" dirty="0" smtClean="0">
                <a:solidFill>
                  <a:srgbClr val="0000FF"/>
                </a:solidFill>
              </a:rPr>
              <a:t>Ayurveda is very compatible to </a:t>
            </a:r>
            <a:r>
              <a:rPr lang="en-US" sz="2200" dirty="0" smtClean="0">
                <a:solidFill>
                  <a:srgbClr val="0000FF"/>
                </a:solidFill>
              </a:rPr>
              <a:t>the philosophy of Primary health care.</a:t>
            </a:r>
            <a:endParaRPr lang="en-US" sz="2200" dirty="0">
              <a:solidFill>
                <a:srgbClr val="0000FF"/>
              </a:solidFill>
            </a:endParaRPr>
          </a:p>
          <a:p>
            <a:pPr marL="514350" indent="-514350" algn="just">
              <a:buAutoNum type="alphaLcParenR"/>
            </a:pPr>
            <a:r>
              <a:rPr lang="en-US" sz="2200" dirty="0" smtClean="0">
                <a:solidFill>
                  <a:srgbClr val="0000FF"/>
                </a:solidFill>
              </a:rPr>
              <a:t>Community participation.</a:t>
            </a:r>
          </a:p>
          <a:p>
            <a:pPr marL="514350" indent="-514350" algn="just">
              <a:buAutoNum type="alphaLcParenR"/>
            </a:pPr>
            <a:r>
              <a:rPr lang="en-US" sz="2200" dirty="0" smtClean="0">
                <a:solidFill>
                  <a:srgbClr val="0000FF"/>
                </a:solidFill>
              </a:rPr>
              <a:t>Appropriate indigenous technology.</a:t>
            </a:r>
          </a:p>
          <a:p>
            <a:pPr marL="514350" indent="-514350" algn="just">
              <a:buAutoNum type="alphaLcParenR"/>
            </a:pPr>
            <a:r>
              <a:rPr lang="en-US" sz="2200" dirty="0" smtClean="0">
                <a:solidFill>
                  <a:srgbClr val="0000FF"/>
                </a:solidFill>
              </a:rPr>
              <a:t>Self reliant </a:t>
            </a:r>
          </a:p>
          <a:p>
            <a:pPr marL="514350" indent="-514350" algn="just">
              <a:buAutoNum type="alphaLcParenR"/>
            </a:pPr>
            <a:r>
              <a:rPr lang="en-US" sz="2200" dirty="0" smtClean="0">
                <a:solidFill>
                  <a:srgbClr val="0000FF"/>
                </a:solidFill>
              </a:rPr>
              <a:t>Excess ability </a:t>
            </a:r>
          </a:p>
          <a:p>
            <a:pPr marL="514350" indent="-514350" algn="just">
              <a:buAutoNum type="alphaLcParenR"/>
            </a:pPr>
            <a:r>
              <a:rPr lang="en-US" sz="2200" dirty="0" smtClean="0">
                <a:solidFill>
                  <a:srgbClr val="0000FF"/>
                </a:solidFill>
              </a:rPr>
              <a:t>affordability and </a:t>
            </a:r>
          </a:p>
          <a:p>
            <a:pPr marL="514350" indent="-514350" algn="just">
              <a:buAutoNum type="alphaLcParenR"/>
            </a:pPr>
            <a:r>
              <a:rPr lang="en-US" sz="2200" dirty="0" smtClean="0">
                <a:solidFill>
                  <a:srgbClr val="0000FF"/>
                </a:solidFill>
              </a:rPr>
              <a:t>acceptability.</a:t>
            </a:r>
          </a:p>
          <a:p>
            <a:pPr marL="514350" indent="-514350" algn="just">
              <a:buAutoNum type="arabicPeriod" startAt="18"/>
            </a:pPr>
            <a:r>
              <a:rPr lang="en-US" sz="2200" dirty="0" smtClean="0">
                <a:solidFill>
                  <a:srgbClr val="0000FF"/>
                </a:solidFill>
              </a:rPr>
              <a:t>Ayurveda has answer to so many medical and health problem.</a:t>
            </a:r>
          </a:p>
          <a:p>
            <a:pPr algn="just"/>
            <a:r>
              <a:rPr lang="en-US" sz="2200" dirty="0" smtClean="0">
                <a:solidFill>
                  <a:srgbClr val="0000FF"/>
                </a:solidFill>
              </a:rPr>
              <a:t>Like </a:t>
            </a:r>
            <a:r>
              <a:rPr lang="en-US" sz="2200" dirty="0" smtClean="0">
                <a:solidFill>
                  <a:srgbClr val="0000FF"/>
                </a:solidFill>
              </a:rPr>
              <a:t>neuro</a:t>
            </a:r>
            <a:r>
              <a:rPr lang="en-US" sz="2200" dirty="0">
                <a:solidFill>
                  <a:srgbClr val="0000FF"/>
                </a:solidFill>
              </a:rPr>
              <a:t> </a:t>
            </a:r>
            <a:r>
              <a:rPr lang="en-US" sz="2200" dirty="0" smtClean="0">
                <a:solidFill>
                  <a:srgbClr val="0000FF"/>
                </a:solidFill>
              </a:rPr>
              <a:t>de-generation, dementia, </a:t>
            </a:r>
            <a:r>
              <a:rPr lang="en-US" sz="2200" dirty="0" smtClean="0">
                <a:solidFill>
                  <a:srgbClr val="0000FF"/>
                </a:solidFill>
              </a:rPr>
              <a:t>alzimer</a:t>
            </a:r>
            <a:r>
              <a:rPr lang="en-US" sz="2200" dirty="0" smtClean="0">
                <a:solidFill>
                  <a:srgbClr val="0000FF"/>
                </a:solidFill>
              </a:rPr>
              <a:t>, memory disorders, allergic disorders, G.I.T. disorders, IBS, Piles and fistula, joint disorders, U.T.I., BPH, menstrual disorders, hormonal disorders, infertility, impotency.</a:t>
            </a:r>
          </a:p>
          <a:p>
            <a:pPr marL="514350" indent="-514350" algn="just">
              <a:buAutoNum type="arabicPeriod" startAt="19"/>
            </a:pPr>
            <a:r>
              <a:rPr lang="en-US" sz="2200" dirty="0" smtClean="0">
                <a:solidFill>
                  <a:srgbClr val="0000FF"/>
                </a:solidFill>
              </a:rPr>
              <a:t>Kshar Sutra therapy for Ano-rectal disorder.</a:t>
            </a:r>
          </a:p>
          <a:p>
            <a:pPr marL="514350" indent="-514350" algn="just">
              <a:buAutoNum type="arabicPeriod" startAt="19"/>
            </a:pPr>
            <a:r>
              <a:rPr lang="en-US" sz="2200" dirty="0" smtClean="0">
                <a:solidFill>
                  <a:srgbClr val="0000FF"/>
                </a:solidFill>
              </a:rPr>
              <a:t>Panchakarma</a:t>
            </a:r>
            <a:r>
              <a:rPr lang="en-US" sz="2200" dirty="0" smtClean="0">
                <a:solidFill>
                  <a:srgbClr val="0000FF"/>
                </a:solidFill>
              </a:rPr>
              <a:t> therapy for cleansing and rejuvenation for many </a:t>
            </a:r>
            <a:r>
              <a:rPr lang="en-US" sz="2200" dirty="0" smtClean="0">
                <a:solidFill>
                  <a:srgbClr val="0000FF"/>
                </a:solidFill>
              </a:rPr>
              <a:t>neuro</a:t>
            </a:r>
            <a:r>
              <a:rPr lang="en-US" sz="2200" dirty="0" smtClean="0">
                <a:solidFill>
                  <a:srgbClr val="0000FF"/>
                </a:solidFill>
              </a:rPr>
              <a:t>-muscular disorders.</a:t>
            </a:r>
          </a:p>
        </p:txBody>
      </p:sp>
    </p:spTree>
    <p:extLst>
      <p:ext uri="{BB962C8B-B14F-4D97-AF65-F5344CB8AC3E}">
        <p14:creationId xmlns:p14="http://schemas.microsoft.com/office/powerpoint/2010/main" val="270815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Weaknesses in Ayurveda Research Setup</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a:pPr>
            <a:r>
              <a:rPr lang="en-US" sz="3200" dirty="0" smtClean="0">
                <a:solidFill>
                  <a:srgbClr val="0000FF"/>
                </a:solidFill>
              </a:rPr>
              <a:t>Lack of clear policy guidelines of research e.g. </a:t>
            </a:r>
            <a:r>
              <a:rPr lang="en-US" sz="3200" dirty="0" smtClean="0">
                <a:solidFill>
                  <a:srgbClr val="0000FF"/>
                </a:solidFill>
              </a:rPr>
              <a:t>Suddha</a:t>
            </a:r>
            <a:r>
              <a:rPr lang="en-US" sz="3200" dirty="0" smtClean="0">
                <a:solidFill>
                  <a:srgbClr val="0000FF"/>
                </a:solidFill>
              </a:rPr>
              <a:t> Ayurveda or integrated.</a:t>
            </a:r>
          </a:p>
          <a:p>
            <a:pPr marL="514350" indent="-514350" algn="just">
              <a:buAutoNum type="arabicPeriod"/>
            </a:pPr>
            <a:r>
              <a:rPr lang="en-US" sz="3200" dirty="0" smtClean="0">
                <a:solidFill>
                  <a:srgbClr val="0000FF"/>
                </a:solidFill>
              </a:rPr>
              <a:t>Lack of implementing strategy, monitoring system.</a:t>
            </a:r>
            <a:endParaRPr lang="en-US" sz="3200" dirty="0" smtClean="0">
              <a:solidFill>
                <a:srgbClr val="0000FF"/>
              </a:solidFill>
            </a:endParaRPr>
          </a:p>
          <a:p>
            <a:pPr marL="514350" indent="-514350" algn="just">
              <a:buAutoNum type="arabicPeriod"/>
            </a:pPr>
            <a:r>
              <a:rPr lang="en-US" sz="3200" dirty="0" smtClean="0">
                <a:solidFill>
                  <a:srgbClr val="0000FF"/>
                </a:solidFill>
              </a:rPr>
              <a:t>Gap in trained Human resource.</a:t>
            </a:r>
          </a:p>
          <a:p>
            <a:pPr marL="514350" indent="-514350" algn="just">
              <a:buAutoNum type="arabicPeriod"/>
            </a:pPr>
            <a:r>
              <a:rPr lang="en-US" sz="3200" dirty="0" smtClean="0">
                <a:solidFill>
                  <a:srgbClr val="0000FF"/>
                </a:solidFill>
              </a:rPr>
              <a:t>Lack of teaching training and research.</a:t>
            </a:r>
          </a:p>
          <a:p>
            <a:pPr marL="514350" indent="-514350" algn="just">
              <a:buAutoNum type="arabicPeriod"/>
            </a:pPr>
            <a:r>
              <a:rPr lang="en-US" sz="3200" dirty="0" smtClean="0">
                <a:solidFill>
                  <a:srgbClr val="0000FF"/>
                </a:solidFill>
              </a:rPr>
              <a:t>Lack of research attitude in </a:t>
            </a:r>
            <a:r>
              <a:rPr lang="en-US" sz="3200" dirty="0" smtClean="0">
                <a:solidFill>
                  <a:srgbClr val="0000FF"/>
                </a:solidFill>
              </a:rPr>
              <a:t>Ayurvedist</a:t>
            </a:r>
            <a:r>
              <a:rPr lang="en-US" sz="3200" dirty="0" smtClean="0">
                <a:solidFill>
                  <a:srgbClr val="0000FF"/>
                </a:solidFill>
              </a:rPr>
              <a:t>.</a:t>
            </a:r>
          </a:p>
          <a:p>
            <a:pPr marL="514350" indent="-514350" algn="just">
              <a:buAutoNum type="arabicPeriod"/>
            </a:pPr>
            <a:r>
              <a:rPr lang="en-US" sz="3200" dirty="0" smtClean="0">
                <a:solidFill>
                  <a:srgbClr val="0000FF"/>
                </a:solidFill>
              </a:rPr>
              <a:t>Lack of appropriate research technology.</a:t>
            </a:r>
          </a:p>
          <a:p>
            <a:pPr marL="514350" indent="-514350" algn="just">
              <a:buAutoNum type="arabicPeriod"/>
            </a:pPr>
            <a:r>
              <a:rPr lang="en-US" sz="3200" dirty="0" smtClean="0">
                <a:solidFill>
                  <a:srgbClr val="0000FF"/>
                </a:solidFill>
              </a:rPr>
              <a:t>Lack of research model methods to be followed.</a:t>
            </a:r>
          </a:p>
          <a:p>
            <a:pPr marL="514350" indent="-514350" algn="just">
              <a:buAutoNum type="arabicPeriod"/>
            </a:pPr>
            <a:r>
              <a:rPr lang="en-US" sz="3200" dirty="0" smtClean="0">
                <a:solidFill>
                  <a:srgbClr val="0000FF"/>
                </a:solidFill>
              </a:rPr>
              <a:t>Lack of professional competence of research personals.</a:t>
            </a:r>
          </a:p>
          <a:p>
            <a:pPr marL="514350" indent="-514350" algn="just">
              <a:buAutoNum type="arabicPeriod"/>
            </a:pPr>
            <a:r>
              <a:rPr lang="en-US" sz="3200" dirty="0" smtClean="0">
                <a:solidFill>
                  <a:srgbClr val="0000FF"/>
                </a:solidFill>
              </a:rPr>
              <a:t>Lack of infrastructure and laboratories.</a:t>
            </a:r>
          </a:p>
          <a:p>
            <a:pPr marL="514350" indent="-514350" algn="just">
              <a:buAutoNum type="arabicPeriod"/>
            </a:pPr>
            <a:r>
              <a:rPr lang="en-US" sz="3200" dirty="0" smtClean="0">
                <a:solidFill>
                  <a:srgbClr val="0000FF"/>
                </a:solidFill>
              </a:rPr>
              <a:t>Lack of financial resources for research and teaching institutions.</a:t>
            </a: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391724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Weaknesses in Ayurveda Research</a:t>
            </a:r>
            <a:endParaRPr lang="en-US" sz="1800" b="1" dirty="0">
              <a:solidFill>
                <a:srgbClr val="FF0000"/>
              </a:solidFill>
            </a:endParaRPr>
          </a:p>
        </p:txBody>
      </p:sp>
      <p:sp>
        <p:nvSpPr>
          <p:cNvPr id="6" name="Rectangle 2"/>
          <p:cNvSpPr txBox="1">
            <a:spLocks noChangeArrowheads="1"/>
          </p:cNvSpPr>
          <p:nvPr/>
        </p:nvSpPr>
        <p:spPr>
          <a:xfrm>
            <a:off x="228600" y="1219200"/>
            <a:ext cx="8686800" cy="457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11"/>
            </a:pPr>
            <a:r>
              <a:rPr lang="en-US" sz="2500" dirty="0" smtClean="0">
                <a:solidFill>
                  <a:srgbClr val="0000FF"/>
                </a:solidFill>
              </a:rPr>
              <a:t>Lack of leadership in research institutions.</a:t>
            </a:r>
          </a:p>
          <a:p>
            <a:pPr marL="514350" indent="-514350" algn="just">
              <a:buAutoNum type="arabicPeriod" startAt="11"/>
            </a:pPr>
            <a:r>
              <a:rPr lang="en-US" sz="2500" dirty="0" smtClean="0">
                <a:solidFill>
                  <a:srgbClr val="0000FF"/>
                </a:solidFill>
              </a:rPr>
              <a:t>Vacant positions of head of the institutions.</a:t>
            </a:r>
          </a:p>
          <a:p>
            <a:pPr marL="514350" indent="-514350" algn="just">
              <a:buAutoNum type="arabicPeriod" startAt="11"/>
            </a:pPr>
            <a:r>
              <a:rPr lang="en-US" sz="2500" dirty="0" smtClean="0">
                <a:solidFill>
                  <a:srgbClr val="0000FF"/>
                </a:solidFill>
              </a:rPr>
              <a:t>Lack of political will to support and develop research institutions.</a:t>
            </a:r>
          </a:p>
          <a:p>
            <a:pPr marL="514350" indent="-514350" algn="just">
              <a:buAutoNum type="arabicPeriod" startAt="11"/>
            </a:pPr>
            <a:r>
              <a:rPr lang="en-US" sz="2500" dirty="0" smtClean="0">
                <a:solidFill>
                  <a:srgbClr val="0000FF"/>
                </a:solidFill>
              </a:rPr>
              <a:t>Lack of publications and writing skills and attitude.</a:t>
            </a:r>
          </a:p>
          <a:p>
            <a:pPr marL="514350" indent="-514350" algn="just">
              <a:buAutoNum type="arabicPeriod" startAt="11"/>
            </a:pPr>
            <a:r>
              <a:rPr lang="en-US" sz="2500" dirty="0" smtClean="0">
                <a:solidFill>
                  <a:srgbClr val="0000FF"/>
                </a:solidFill>
              </a:rPr>
              <a:t>Lack of periodicals, journals of research of high standards.</a:t>
            </a:r>
          </a:p>
          <a:p>
            <a:pPr marL="514350" indent="-514350" algn="just">
              <a:buAutoNum type="arabicPeriod" startAt="11"/>
            </a:pPr>
            <a:r>
              <a:rPr lang="en-US" sz="2500" dirty="0" smtClean="0">
                <a:solidFill>
                  <a:srgbClr val="0000FF"/>
                </a:solidFill>
              </a:rPr>
              <a:t>Weak professional association of researchers.</a:t>
            </a:r>
          </a:p>
          <a:p>
            <a:pPr marL="514350" indent="-514350" algn="just">
              <a:buAutoNum type="arabicPeriod" startAt="11"/>
            </a:pPr>
            <a:r>
              <a:rPr lang="en-US" sz="2500" dirty="0" smtClean="0">
                <a:solidFill>
                  <a:srgbClr val="0000FF"/>
                </a:solidFill>
              </a:rPr>
              <a:t>Poor carrier prospective of research persons in Ayurvedic institutions.</a:t>
            </a:r>
          </a:p>
          <a:p>
            <a:pPr marL="514350" indent="-514350" algn="just">
              <a:buAutoNum type="arabicPeriod" startAt="11"/>
            </a:pPr>
            <a:r>
              <a:rPr lang="en-US" sz="2500" dirty="0" smtClean="0">
                <a:solidFill>
                  <a:srgbClr val="0000FF"/>
                </a:solidFill>
              </a:rPr>
              <a:t>Indian companies do not invest on research.</a:t>
            </a:r>
          </a:p>
          <a:p>
            <a:pPr marL="514350" indent="-514350" algn="just">
              <a:buAutoNum type="arabicPeriod" startAt="11"/>
            </a:pPr>
            <a:r>
              <a:rPr lang="en-US" sz="2500" dirty="0" smtClean="0">
                <a:solidFill>
                  <a:srgbClr val="0000FF"/>
                </a:solidFill>
              </a:rPr>
              <a:t>MNC’s are not interested to invest in Ayurvedic research.</a:t>
            </a:r>
          </a:p>
          <a:p>
            <a:pPr marL="514350" indent="-514350" algn="just">
              <a:buAutoNum type="arabicPeriod" startAt="11"/>
            </a:pPr>
            <a:r>
              <a:rPr lang="en-US" sz="2500" dirty="0" smtClean="0">
                <a:solidFill>
                  <a:srgbClr val="0000FF"/>
                </a:solidFill>
              </a:rPr>
              <a:t>Lack of consistency, quality and standards of Ayurvedic medicines.</a:t>
            </a:r>
          </a:p>
          <a:p>
            <a:pPr algn="just"/>
            <a:endParaRPr lang="en-US" sz="2600" dirty="0" smtClean="0">
              <a:solidFill>
                <a:srgbClr val="0000FF"/>
              </a:solidFill>
            </a:endParaRPr>
          </a:p>
          <a:p>
            <a:pPr marL="514350" indent="-514350" algn="just">
              <a:buAutoNum type="arabicPeriod" startAt="10"/>
            </a:pPr>
            <a:endParaRPr lang="en-US" sz="26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3580313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828800" y="4572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rgbClr val="FF0000"/>
                </a:solidFill>
              </a:rPr>
              <a:t>Weaknesses in Ayurveda Research</a:t>
            </a:r>
            <a:endParaRPr lang="en-US" sz="1800" b="1" dirty="0">
              <a:solidFill>
                <a:srgbClr val="FF0000"/>
              </a:solidFill>
            </a:endParaRPr>
          </a:p>
        </p:txBody>
      </p:sp>
      <p:sp>
        <p:nvSpPr>
          <p:cNvPr id="6" name="Rectangle 2"/>
          <p:cNvSpPr txBox="1">
            <a:spLocks noChangeArrowheads="1"/>
          </p:cNvSpPr>
          <p:nvPr/>
        </p:nvSpPr>
        <p:spPr>
          <a:xfrm>
            <a:off x="457200" y="1524000"/>
            <a:ext cx="8382000" cy="4267200"/>
          </a:xfrm>
          <a:prstGeom prst="rect">
            <a:avLst/>
          </a:prstGeom>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startAt="21"/>
            </a:pPr>
            <a:r>
              <a:rPr lang="en-US" sz="8700" dirty="0" smtClean="0">
                <a:solidFill>
                  <a:srgbClr val="0000FF"/>
                </a:solidFill>
              </a:rPr>
              <a:t>Non-availability of quality medicines anywhere at any time.</a:t>
            </a:r>
          </a:p>
          <a:p>
            <a:pPr marL="514350" indent="-514350" algn="just">
              <a:buAutoNum type="arabicPeriod" startAt="21"/>
            </a:pPr>
            <a:r>
              <a:rPr lang="en-US" sz="8700" dirty="0" smtClean="0">
                <a:solidFill>
                  <a:srgbClr val="0000FF"/>
                </a:solidFill>
              </a:rPr>
              <a:t>Lack of appropriate testing methods at affordable cost for Ayurvedic products, especially multi ingredient, </a:t>
            </a:r>
            <a:r>
              <a:rPr lang="en-US" sz="8700" dirty="0" smtClean="0">
                <a:solidFill>
                  <a:srgbClr val="0000FF"/>
                </a:solidFill>
              </a:rPr>
              <a:t>herbo</a:t>
            </a:r>
            <a:r>
              <a:rPr lang="en-US" sz="8700" dirty="0" smtClean="0">
                <a:solidFill>
                  <a:srgbClr val="0000FF"/>
                </a:solidFill>
              </a:rPr>
              <a:t> metallic compound etc.</a:t>
            </a:r>
          </a:p>
          <a:p>
            <a:pPr marL="514350" indent="-514350" algn="just">
              <a:buAutoNum type="arabicPeriod" startAt="21"/>
            </a:pPr>
            <a:r>
              <a:rPr lang="en-US" sz="8700" dirty="0" smtClean="0">
                <a:solidFill>
                  <a:srgbClr val="0000FF"/>
                </a:solidFill>
              </a:rPr>
              <a:t>Shortage of authentic raw material for research and development of natural origin of plants, minerals, metals and animal region. </a:t>
            </a:r>
          </a:p>
          <a:p>
            <a:pPr marL="514350" indent="-514350" algn="just">
              <a:buAutoNum type="arabicPeriod" startAt="21"/>
            </a:pPr>
            <a:r>
              <a:rPr lang="en-US" sz="8700" dirty="0" smtClean="0">
                <a:solidFill>
                  <a:srgbClr val="0000FF"/>
                </a:solidFill>
              </a:rPr>
              <a:t>Too much </a:t>
            </a:r>
            <a:r>
              <a:rPr lang="en-US" sz="8700" dirty="0" smtClean="0">
                <a:solidFill>
                  <a:srgbClr val="0000FF"/>
                </a:solidFill>
              </a:rPr>
              <a:t>beaurocratic</a:t>
            </a:r>
            <a:r>
              <a:rPr lang="en-US" sz="8700" dirty="0" smtClean="0">
                <a:solidFill>
                  <a:srgbClr val="0000FF"/>
                </a:solidFill>
              </a:rPr>
              <a:t> dominance in research planning, implementation and decision making.</a:t>
            </a:r>
          </a:p>
          <a:p>
            <a:pPr marL="514350" indent="-514350" algn="just">
              <a:buAutoNum type="arabicPeriod" startAt="21"/>
            </a:pPr>
            <a:r>
              <a:rPr lang="en-US" sz="8700" dirty="0" smtClean="0">
                <a:solidFill>
                  <a:srgbClr val="0000FF"/>
                </a:solidFill>
              </a:rPr>
              <a:t>Poor budget spending capacity.</a:t>
            </a:r>
          </a:p>
          <a:p>
            <a:pPr marL="514350" indent="-514350" algn="just">
              <a:buAutoNum type="arabicPeriod" startAt="21"/>
            </a:pPr>
            <a:r>
              <a:rPr lang="en-US" sz="8700" dirty="0" smtClean="0">
                <a:solidFill>
                  <a:srgbClr val="0000FF"/>
                </a:solidFill>
              </a:rPr>
              <a:t>Lack of continuity in research programs e.g. National campaigns, pharmacopoeia of work and other flagship programs of long positive impact.</a:t>
            </a:r>
          </a:p>
          <a:p>
            <a:pPr marL="514350" indent="-514350" algn="just">
              <a:buAutoNum type="arabicPeriod" startAt="21"/>
            </a:pPr>
            <a:r>
              <a:rPr lang="en-US" sz="8700" dirty="0" smtClean="0">
                <a:solidFill>
                  <a:srgbClr val="0000FF"/>
                </a:solidFill>
              </a:rPr>
              <a:t>Diversified activities of researchers for un related areas.</a:t>
            </a:r>
          </a:p>
          <a:p>
            <a:pPr marL="514350" indent="-514350" algn="just">
              <a:buAutoNum type="arabicPeriod" startAt="21"/>
            </a:pPr>
            <a:r>
              <a:rPr lang="en-US" sz="8700" dirty="0" smtClean="0">
                <a:solidFill>
                  <a:srgbClr val="0000FF"/>
                </a:solidFill>
              </a:rPr>
              <a:t>Professional dis-honesty and lack of commitment for hard work.</a:t>
            </a:r>
          </a:p>
          <a:p>
            <a:pPr marL="514350" indent="-514350" algn="just">
              <a:buAutoNum type="arabicPeriod" startAt="21"/>
            </a:pPr>
            <a:r>
              <a:rPr lang="en-US" sz="8700" dirty="0" smtClean="0">
                <a:solidFill>
                  <a:srgbClr val="0000FF"/>
                </a:solidFill>
              </a:rPr>
              <a:t>Pseudo sympathizers of Ayurveda/Lobbies with western interest.</a:t>
            </a:r>
          </a:p>
          <a:p>
            <a:pPr algn="just"/>
            <a:endParaRPr lang="en-US" sz="3200" dirty="0" smtClean="0">
              <a:solidFill>
                <a:srgbClr val="0000FF"/>
              </a:solidFill>
            </a:endParaRPr>
          </a:p>
          <a:p>
            <a:pPr algn="just"/>
            <a:endParaRPr lang="en-US" sz="3200" dirty="0" smtClean="0">
              <a:solidFill>
                <a:srgbClr val="0000FF"/>
              </a:solidFill>
            </a:endParaRPr>
          </a:p>
          <a:p>
            <a:pPr marL="514350" indent="-514350" algn="just">
              <a:buAutoNum type="arabicPeriod" startAt="10"/>
            </a:pPr>
            <a:endParaRPr lang="en-US" sz="32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10374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837"/>
            <a:ext cx="2133600" cy="9699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Rectangle 2"/>
          <p:cNvSpPr txBox="1">
            <a:spLocks noChangeArrowheads="1"/>
          </p:cNvSpPr>
          <p:nvPr/>
        </p:nvSpPr>
        <p:spPr>
          <a:xfrm>
            <a:off x="457200" y="3733800"/>
            <a:ext cx="8228013" cy="2847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endParaRPr lang="en-US" sz="2400" dirty="0" smtClean="0"/>
          </a:p>
          <a:p>
            <a:pPr marL="609600" indent="-609600"/>
            <a:endParaRPr lang="en-US" sz="2800" dirty="0"/>
          </a:p>
        </p:txBody>
      </p:sp>
      <p:sp>
        <p:nvSpPr>
          <p:cNvPr id="4" name="Rectangle 2"/>
          <p:cNvSpPr txBox="1">
            <a:spLocks noChangeArrowheads="1"/>
          </p:cNvSpPr>
          <p:nvPr/>
        </p:nvSpPr>
        <p:spPr>
          <a:xfrm>
            <a:off x="1676400" y="277018"/>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0000"/>
                </a:solidFill>
              </a:rPr>
              <a:t>O</a:t>
            </a:r>
            <a:r>
              <a:rPr lang="en-US" sz="3000" b="1" dirty="0" smtClean="0">
                <a:solidFill>
                  <a:srgbClr val="FF0000"/>
                </a:solidFill>
              </a:rPr>
              <a:t>pportunities</a:t>
            </a:r>
            <a:endParaRPr lang="en-US" sz="1800" b="1" dirty="0">
              <a:solidFill>
                <a:srgbClr val="FF0000"/>
              </a:solidFill>
            </a:endParaRPr>
          </a:p>
        </p:txBody>
      </p:sp>
      <p:sp>
        <p:nvSpPr>
          <p:cNvPr id="6" name="Rectangle 2"/>
          <p:cNvSpPr txBox="1">
            <a:spLocks noChangeArrowheads="1"/>
          </p:cNvSpPr>
          <p:nvPr/>
        </p:nvSpPr>
        <p:spPr>
          <a:xfrm>
            <a:off x="914400" y="1524000"/>
            <a:ext cx="7467600" cy="426720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just">
              <a:buAutoNum type="arabicPeriod"/>
            </a:pPr>
            <a:r>
              <a:rPr lang="en-US" sz="3200" dirty="0" smtClean="0">
                <a:solidFill>
                  <a:srgbClr val="0000FF"/>
                </a:solidFill>
              </a:rPr>
              <a:t>Favorable trend of national leadership in favor of Ayurveda -  from PMO.</a:t>
            </a:r>
          </a:p>
          <a:p>
            <a:pPr marL="514350" indent="-514350" algn="just">
              <a:buFontTx/>
              <a:buAutoNum type="arabicPeriod"/>
            </a:pPr>
            <a:r>
              <a:rPr lang="en-US" sz="3200" dirty="0" smtClean="0">
                <a:solidFill>
                  <a:srgbClr val="0000FF"/>
                </a:solidFill>
              </a:rPr>
              <a:t>So many life style disorders (increasing trend) for which allopathic has no answer and Ayurveda can take up the challenge for treatment/as adjuvant therapy like diabetes, hypertension, obesity, cardio vascular disorders, liver disorders, </a:t>
            </a:r>
            <a:r>
              <a:rPr lang="en-US" sz="3200" dirty="0">
                <a:solidFill>
                  <a:srgbClr val="0000FF"/>
                </a:solidFill>
              </a:rPr>
              <a:t>neuro</a:t>
            </a:r>
            <a:r>
              <a:rPr lang="en-US" sz="3200" dirty="0">
                <a:solidFill>
                  <a:srgbClr val="0000FF"/>
                </a:solidFill>
              </a:rPr>
              <a:t> de-generation, dementia, </a:t>
            </a:r>
            <a:r>
              <a:rPr lang="en-US" sz="3200" dirty="0">
                <a:solidFill>
                  <a:srgbClr val="0000FF"/>
                </a:solidFill>
              </a:rPr>
              <a:t>alzimer</a:t>
            </a:r>
            <a:r>
              <a:rPr lang="en-US" sz="3200" dirty="0">
                <a:solidFill>
                  <a:srgbClr val="0000FF"/>
                </a:solidFill>
              </a:rPr>
              <a:t>, memory disorders, allergic disorders, G.I.T. disorders, IBS, Piles and </a:t>
            </a:r>
            <a:r>
              <a:rPr lang="en-US" sz="3200" dirty="0" smtClean="0">
                <a:solidFill>
                  <a:srgbClr val="0000FF"/>
                </a:solidFill>
              </a:rPr>
              <a:t>fistula, </a:t>
            </a:r>
            <a:r>
              <a:rPr lang="en-US" sz="3200" dirty="0">
                <a:solidFill>
                  <a:srgbClr val="0000FF"/>
                </a:solidFill>
              </a:rPr>
              <a:t>joint disorders, U.T.I., BPH, </a:t>
            </a:r>
            <a:r>
              <a:rPr lang="en-US" sz="3200" dirty="0" smtClean="0">
                <a:solidFill>
                  <a:srgbClr val="0000FF"/>
                </a:solidFill>
              </a:rPr>
              <a:t>menstrual </a:t>
            </a:r>
            <a:r>
              <a:rPr lang="en-US" sz="3200" dirty="0">
                <a:solidFill>
                  <a:srgbClr val="0000FF"/>
                </a:solidFill>
              </a:rPr>
              <a:t>disorders, </a:t>
            </a:r>
            <a:r>
              <a:rPr lang="en-US" sz="3200" dirty="0" smtClean="0">
                <a:solidFill>
                  <a:srgbClr val="0000FF"/>
                </a:solidFill>
              </a:rPr>
              <a:t>hormonal </a:t>
            </a:r>
            <a:r>
              <a:rPr lang="en-US" sz="3200" dirty="0">
                <a:solidFill>
                  <a:srgbClr val="0000FF"/>
                </a:solidFill>
              </a:rPr>
              <a:t>disorders, infertility, </a:t>
            </a:r>
            <a:r>
              <a:rPr lang="en-US" sz="3200" dirty="0" smtClean="0">
                <a:solidFill>
                  <a:srgbClr val="0000FF"/>
                </a:solidFill>
              </a:rPr>
              <a:t>impotency, PCOD </a:t>
            </a:r>
            <a:r>
              <a:rPr lang="en-US" sz="3200" dirty="0" smtClean="0">
                <a:solidFill>
                  <a:srgbClr val="0000FF"/>
                </a:solidFill>
              </a:rPr>
              <a:t>hypertherorism</a:t>
            </a:r>
            <a:r>
              <a:rPr lang="en-US" sz="3200" dirty="0" smtClean="0">
                <a:solidFill>
                  <a:srgbClr val="0000FF"/>
                </a:solidFill>
              </a:rPr>
              <a:t>.</a:t>
            </a:r>
          </a:p>
          <a:p>
            <a:pPr marL="514350" indent="-514350" algn="just">
              <a:buFontTx/>
              <a:buAutoNum type="arabicPeriod"/>
            </a:pPr>
            <a:r>
              <a:rPr lang="en-US" sz="3200" dirty="0" smtClean="0">
                <a:solidFill>
                  <a:srgbClr val="0000FF"/>
                </a:solidFill>
              </a:rPr>
              <a:t>Almost every allopathic drug has side effects whereas Ayurveda has minimum side effects, so there is lot of scope of Research in Ayurvedic intervention. </a:t>
            </a:r>
            <a:endParaRPr lang="en-US" sz="3200" dirty="0">
              <a:solidFill>
                <a:srgbClr val="0000FF"/>
              </a:solidFill>
            </a:endParaRPr>
          </a:p>
          <a:p>
            <a:pPr marL="514350" indent="-514350" algn="just">
              <a:buAutoNum type="arabicPeriod"/>
            </a:pPr>
            <a:endParaRPr lang="en-US" sz="3200" dirty="0" smtClean="0">
              <a:solidFill>
                <a:srgbClr val="0000FF"/>
              </a:solidFill>
            </a:endParaRPr>
          </a:p>
          <a:p>
            <a:pPr algn="just"/>
            <a:endParaRPr lang="en-US" sz="3200" dirty="0" smtClean="0">
              <a:solidFill>
                <a:srgbClr val="0000FF"/>
              </a:solidFill>
            </a:endParaRPr>
          </a:p>
        </p:txBody>
      </p:sp>
      <p:sp>
        <p:nvSpPr>
          <p:cNvPr id="7" name="Rectangle 2"/>
          <p:cNvSpPr txBox="1">
            <a:spLocks noChangeArrowheads="1"/>
          </p:cNvSpPr>
          <p:nvPr/>
        </p:nvSpPr>
        <p:spPr>
          <a:xfrm>
            <a:off x="2438400" y="5867400"/>
            <a:ext cx="6477000" cy="6096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800" dirty="0" smtClean="0">
                <a:solidFill>
                  <a:srgbClr val="FF0000"/>
                </a:solidFill>
              </a:rPr>
              <a:t>Cont</a:t>
            </a:r>
            <a:r>
              <a:rPr lang="en-US" sz="1800" dirty="0" smtClean="0">
                <a:solidFill>
                  <a:srgbClr val="FF0000"/>
                </a:solidFill>
              </a:rPr>
              <a:t>……</a:t>
            </a:r>
            <a:endParaRPr lang="en-US" sz="3000" dirty="0">
              <a:solidFill>
                <a:srgbClr val="FF0000"/>
              </a:solidFill>
            </a:endParaRPr>
          </a:p>
        </p:txBody>
      </p:sp>
    </p:spTree>
    <p:extLst>
      <p:ext uri="{BB962C8B-B14F-4D97-AF65-F5344CB8AC3E}">
        <p14:creationId xmlns:p14="http://schemas.microsoft.com/office/powerpoint/2010/main" val="24184074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1302</Words>
  <Application>Microsoft Office PowerPoint</Application>
  <PresentationFormat>On-screen Show (4:3)</PresentationFormat>
  <Paragraphs>137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SPECIFICATIONS OF ASAVA AND ARISHTA (FERMENTED LIQUIDS)</dc:title>
  <dc:creator>bjpl</dc:creator>
  <cp:lastModifiedBy>bjpl</cp:lastModifiedBy>
  <cp:revision>141</cp:revision>
  <cp:lastPrinted>2017-02-16T20:52:11Z</cp:lastPrinted>
  <dcterms:created xsi:type="dcterms:W3CDTF">2017-02-15T20:04:31Z</dcterms:created>
  <dcterms:modified xsi:type="dcterms:W3CDTF">2017-03-10T19:58:12Z</dcterms:modified>
</cp:coreProperties>
</file>